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8000">
              <a:schemeClr val="tx2">
                <a:lumMod val="50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667000"/>
            <a:ext cx="81534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1200"/>
              </a:spcAft>
              <a:buAutoNum type="arabicPeriod"/>
            </a:pPr>
            <a:r>
              <a:rPr lang="en-NZ" sz="3400" dirty="0" smtClean="0">
                <a:solidFill>
                  <a:schemeClr val="bg1"/>
                </a:solidFill>
              </a:rPr>
              <a:t>What is </a:t>
            </a:r>
            <a:r>
              <a:rPr lang="en-NZ" sz="3400" dirty="0" smtClean="0">
                <a:solidFill>
                  <a:schemeClr val="bg1"/>
                </a:solidFill>
              </a:rPr>
              <a:t>‘</a:t>
            </a:r>
            <a:r>
              <a:rPr lang="el-GR" sz="3400" dirty="0" smtClean="0">
                <a:solidFill>
                  <a:schemeClr val="bg1"/>
                </a:solidFill>
              </a:rPr>
              <a:t>α</a:t>
            </a:r>
            <a:r>
              <a:rPr lang="en-NZ" sz="3400" dirty="0" smtClean="0">
                <a:solidFill>
                  <a:schemeClr val="bg1"/>
                </a:solidFill>
              </a:rPr>
              <a:t>’ called</a:t>
            </a:r>
            <a:r>
              <a:rPr lang="en-NZ" sz="3400" dirty="0" smtClean="0">
                <a:solidFill>
                  <a:schemeClr val="bg1"/>
                </a:solidFill>
              </a:rPr>
              <a:t>?</a:t>
            </a:r>
          </a:p>
          <a:p>
            <a:pPr marL="742950" indent="-742950">
              <a:spcAft>
                <a:spcPts val="1200"/>
              </a:spcAft>
              <a:buAutoNum type="arabicPeriod"/>
            </a:pPr>
            <a:r>
              <a:rPr lang="en-NZ" sz="3400" dirty="0" smtClean="0">
                <a:solidFill>
                  <a:schemeClr val="bg1"/>
                </a:solidFill>
              </a:rPr>
              <a:t>What is </a:t>
            </a:r>
            <a:r>
              <a:rPr lang="en-NZ" sz="3400" dirty="0" smtClean="0">
                <a:solidFill>
                  <a:schemeClr val="bg1"/>
                </a:solidFill>
              </a:rPr>
              <a:t>‘</a:t>
            </a:r>
            <a:r>
              <a:rPr lang="el-GR" sz="3400" dirty="0" smtClean="0">
                <a:solidFill>
                  <a:schemeClr val="bg1"/>
                </a:solidFill>
              </a:rPr>
              <a:t>β</a:t>
            </a:r>
            <a:r>
              <a:rPr lang="en-NZ" sz="3400" dirty="0" smtClean="0">
                <a:solidFill>
                  <a:schemeClr val="bg1"/>
                </a:solidFill>
              </a:rPr>
              <a:t>’ </a:t>
            </a:r>
            <a:r>
              <a:rPr lang="en-NZ" sz="3400" dirty="0" smtClean="0">
                <a:solidFill>
                  <a:schemeClr val="bg1"/>
                </a:solidFill>
              </a:rPr>
              <a:t>called?</a:t>
            </a:r>
          </a:p>
          <a:p>
            <a:pPr marL="742950" indent="-742950">
              <a:spcAft>
                <a:spcPts val="1200"/>
              </a:spcAft>
              <a:buFontTx/>
              <a:buAutoNum type="arabicPeriod"/>
            </a:pPr>
            <a:r>
              <a:rPr lang="en-NZ" sz="3400" dirty="0" smtClean="0">
                <a:solidFill>
                  <a:schemeClr val="bg1"/>
                </a:solidFill>
              </a:rPr>
              <a:t>Define the term ‘refraction’</a:t>
            </a:r>
          </a:p>
          <a:p>
            <a:pPr marL="742950" indent="-742950">
              <a:spcAft>
                <a:spcPts val="1200"/>
              </a:spcAft>
              <a:buAutoNum type="arabicPeriod"/>
            </a:pPr>
            <a:r>
              <a:rPr lang="el-GR" sz="3400" dirty="0" smtClean="0">
                <a:solidFill>
                  <a:schemeClr val="bg1"/>
                </a:solidFill>
              </a:rPr>
              <a:t>α</a:t>
            </a:r>
            <a:r>
              <a:rPr lang="en-NZ" sz="3400" dirty="0" smtClean="0">
                <a:solidFill>
                  <a:schemeClr val="bg1"/>
                </a:solidFill>
              </a:rPr>
              <a:t> = </a:t>
            </a:r>
            <a:r>
              <a:rPr lang="en-NZ" sz="3400" dirty="0" smtClean="0">
                <a:solidFill>
                  <a:schemeClr val="bg1"/>
                </a:solidFill>
              </a:rPr>
              <a:t>42</a:t>
            </a:r>
            <a:r>
              <a:rPr lang="en-NZ" sz="3400" baseline="30000" dirty="0" smtClean="0">
                <a:solidFill>
                  <a:schemeClr val="bg1"/>
                </a:solidFill>
              </a:rPr>
              <a:t>o </a:t>
            </a:r>
            <a:r>
              <a:rPr lang="en-NZ" sz="3400" dirty="0" smtClean="0">
                <a:solidFill>
                  <a:schemeClr val="bg1"/>
                </a:solidFill>
              </a:rPr>
              <a:t>, </a:t>
            </a:r>
            <a:r>
              <a:rPr lang="el-GR" sz="3400" dirty="0" smtClean="0">
                <a:solidFill>
                  <a:schemeClr val="bg1"/>
                </a:solidFill>
              </a:rPr>
              <a:t>β</a:t>
            </a:r>
            <a:r>
              <a:rPr lang="en-NZ" sz="3400" dirty="0" smtClean="0">
                <a:solidFill>
                  <a:schemeClr val="bg1"/>
                </a:solidFill>
              </a:rPr>
              <a:t> = </a:t>
            </a:r>
            <a:r>
              <a:rPr lang="en-NZ" sz="3400" dirty="0" smtClean="0">
                <a:solidFill>
                  <a:schemeClr val="bg1"/>
                </a:solidFill>
              </a:rPr>
              <a:t>30</a:t>
            </a:r>
            <a:r>
              <a:rPr lang="en-NZ" sz="3400" baseline="30000" dirty="0" smtClean="0">
                <a:solidFill>
                  <a:schemeClr val="bg1"/>
                </a:solidFill>
              </a:rPr>
              <a:t>o </a:t>
            </a:r>
            <a:r>
              <a:rPr lang="en-NZ" sz="3400" dirty="0" smtClean="0">
                <a:solidFill>
                  <a:schemeClr val="bg1"/>
                </a:solidFill>
              </a:rPr>
              <a:t>, </a:t>
            </a:r>
            <a:r>
              <a:rPr lang="en-NZ" sz="3400" i="1" dirty="0" smtClean="0">
                <a:solidFill>
                  <a:schemeClr val="bg1"/>
                </a:solidFill>
              </a:rPr>
              <a:t>v</a:t>
            </a:r>
            <a:r>
              <a:rPr lang="en-NZ" sz="3400" baseline="-25000" dirty="0" smtClean="0">
                <a:solidFill>
                  <a:schemeClr val="bg1"/>
                </a:solidFill>
              </a:rPr>
              <a:t>1</a:t>
            </a:r>
            <a:r>
              <a:rPr lang="en-NZ" sz="3400" dirty="0" smtClean="0">
                <a:solidFill>
                  <a:schemeClr val="bg1"/>
                </a:solidFill>
              </a:rPr>
              <a:t>= 7ms</a:t>
            </a:r>
            <a:r>
              <a:rPr lang="en-NZ" sz="3400" baseline="30000" dirty="0" smtClean="0">
                <a:solidFill>
                  <a:schemeClr val="bg1"/>
                </a:solidFill>
              </a:rPr>
              <a:t>-1</a:t>
            </a:r>
            <a:r>
              <a:rPr lang="en-NZ" sz="3400" dirty="0" smtClean="0">
                <a:solidFill>
                  <a:schemeClr val="bg1"/>
                </a:solidFill>
              </a:rPr>
              <a:t> and </a:t>
            </a:r>
            <a:r>
              <a:rPr lang="el-GR" sz="3400" i="1" dirty="0" smtClean="0">
                <a:solidFill>
                  <a:schemeClr val="bg1"/>
                </a:solidFill>
              </a:rPr>
              <a:t>λ</a:t>
            </a:r>
            <a:r>
              <a:rPr lang="en-NZ" sz="3400" baseline="-25000" dirty="0" smtClean="0">
                <a:solidFill>
                  <a:schemeClr val="bg1"/>
                </a:solidFill>
              </a:rPr>
              <a:t>1</a:t>
            </a:r>
            <a:r>
              <a:rPr lang="en-NZ" sz="3400" dirty="0" smtClean="0">
                <a:solidFill>
                  <a:schemeClr val="bg1"/>
                </a:solidFill>
              </a:rPr>
              <a:t> = 2m. Using Snell’s law, calculate:</a:t>
            </a:r>
          </a:p>
          <a:p>
            <a:pPr marL="742950" indent="-742950">
              <a:spcAft>
                <a:spcPts val="1200"/>
              </a:spcAft>
            </a:pPr>
            <a:r>
              <a:rPr lang="en-NZ" sz="3400" dirty="0" smtClean="0">
                <a:solidFill>
                  <a:schemeClr val="bg1"/>
                </a:solidFill>
              </a:rPr>
              <a:t>	a) </a:t>
            </a:r>
            <a:r>
              <a:rPr lang="en-NZ" sz="3400" i="1" dirty="0" smtClean="0">
                <a:solidFill>
                  <a:schemeClr val="bg1"/>
                </a:solidFill>
              </a:rPr>
              <a:t>v</a:t>
            </a:r>
            <a:r>
              <a:rPr lang="en-NZ" sz="3400" baseline="-25000" dirty="0" smtClean="0">
                <a:solidFill>
                  <a:schemeClr val="bg1"/>
                </a:solidFill>
              </a:rPr>
              <a:t>2</a:t>
            </a:r>
            <a:r>
              <a:rPr lang="en-NZ" sz="3400" dirty="0" smtClean="0">
                <a:solidFill>
                  <a:schemeClr val="bg1"/>
                </a:solidFill>
              </a:rPr>
              <a:t>		b) </a:t>
            </a:r>
            <a:r>
              <a:rPr lang="el-GR" sz="3400" i="1" dirty="0" smtClean="0">
                <a:solidFill>
                  <a:schemeClr val="bg1"/>
                </a:solidFill>
              </a:rPr>
              <a:t>λ</a:t>
            </a:r>
            <a:r>
              <a:rPr lang="en-NZ" sz="3400" baseline="-25000" dirty="0" smtClean="0">
                <a:solidFill>
                  <a:schemeClr val="bg1"/>
                </a:solidFill>
              </a:rPr>
              <a:t>2	</a:t>
            </a:r>
            <a:r>
              <a:rPr lang="en-NZ" sz="3400" dirty="0" smtClean="0">
                <a:solidFill>
                  <a:schemeClr val="bg1"/>
                </a:solidFill>
              </a:rPr>
              <a:t>	c) </a:t>
            </a:r>
            <a:r>
              <a:rPr lang="en-NZ" sz="3400" i="1" dirty="0" smtClean="0">
                <a:solidFill>
                  <a:schemeClr val="bg1"/>
                </a:solidFill>
              </a:rPr>
              <a:t>f	</a:t>
            </a:r>
            <a:r>
              <a:rPr lang="en-NZ" sz="3400" dirty="0" smtClean="0">
                <a:solidFill>
                  <a:schemeClr val="bg1"/>
                </a:solidFill>
              </a:rPr>
              <a:t>	d) </a:t>
            </a:r>
            <a:r>
              <a:rPr lang="en-NZ" sz="3400" i="1" dirty="0" smtClean="0">
                <a:solidFill>
                  <a:schemeClr val="bg1"/>
                </a:solidFill>
              </a:rPr>
              <a:t>T</a:t>
            </a:r>
            <a:endParaRPr lang="en-NZ" sz="3400" dirty="0">
              <a:solidFill>
                <a:schemeClr val="bg1"/>
              </a:solidFill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2401"/>
            <a:ext cx="4387872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8153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NZ" sz="4000" b="1" u="sng" dirty="0" smtClean="0">
                <a:solidFill>
                  <a:schemeClr val="bg1"/>
                </a:solidFill>
              </a:rPr>
              <a:t>Refractive Index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Refraction is change in speed (and therefore direction) when waves move from medium to another.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Refractive index is the </a:t>
            </a:r>
            <a:r>
              <a:rPr lang="en-NZ" sz="4000" i="1" dirty="0" smtClean="0">
                <a:solidFill>
                  <a:srgbClr val="FFFF00"/>
                </a:solidFill>
              </a:rPr>
              <a:t>ratio of the speed of waves</a:t>
            </a:r>
            <a:r>
              <a:rPr lang="en-NZ" sz="4000" dirty="0" smtClean="0">
                <a:solidFill>
                  <a:schemeClr val="bg1"/>
                </a:solidFill>
              </a:rPr>
              <a:t> in one medium to another.</a:t>
            </a:r>
            <a:endParaRPr lang="en-NZ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19200" y="304800"/>
          <a:ext cx="6858000" cy="627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3429000"/>
              </a:tblGrid>
              <a:tr h="993941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Medium</a:t>
                      </a:r>
                      <a:endParaRPr lang="en-NZ" sz="3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Absolute</a:t>
                      </a:r>
                      <a:r>
                        <a:rPr lang="en-NZ" sz="3200" b="1" baseline="0" dirty="0" smtClean="0"/>
                        <a:t> </a:t>
                      </a:r>
                      <a:r>
                        <a:rPr lang="en-NZ" sz="3200" b="1" dirty="0" smtClean="0"/>
                        <a:t>Refractive</a:t>
                      </a:r>
                      <a:r>
                        <a:rPr lang="en-NZ" sz="3200" b="1" baseline="0" dirty="0" smtClean="0"/>
                        <a:t> Index</a:t>
                      </a:r>
                      <a:endParaRPr lang="en-NZ" sz="3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rgbClr val="FF0000"/>
                          </a:solidFill>
                        </a:rPr>
                        <a:t>Air</a:t>
                      </a:r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rgbClr val="FF0000"/>
                          </a:solidFill>
                        </a:rPr>
                        <a:t>1.00</a:t>
                      </a:r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Water (liquid)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1.33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Water (ice)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1.31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Vegetable Oil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1.46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Silica</a:t>
                      </a:r>
                      <a:r>
                        <a:rPr lang="en-NZ" sz="3200" b="1" baseline="0" dirty="0" smtClean="0"/>
                        <a:t> (quartz)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1.46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Human Cornea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1.38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Flint</a:t>
                      </a:r>
                      <a:r>
                        <a:rPr lang="en-NZ" sz="3200" b="1" baseline="0" dirty="0" smtClean="0"/>
                        <a:t> Glass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1.65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Diamond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2.42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Glycerol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1.47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656272"/>
            <a:ext cx="84582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NZ" sz="4000" dirty="0" smtClean="0"/>
              <a:t>n</a:t>
            </a:r>
            <a:r>
              <a:rPr lang="en-NZ" sz="4000" baseline="-25000" dirty="0" smtClean="0"/>
              <a:t>1</a:t>
            </a:r>
            <a:r>
              <a:rPr lang="en-NZ" sz="4000" dirty="0" smtClean="0"/>
              <a:t> , n</a:t>
            </a:r>
            <a:r>
              <a:rPr lang="en-NZ" sz="4000" baseline="-25000" dirty="0" smtClean="0"/>
              <a:t>2 </a:t>
            </a:r>
            <a:r>
              <a:rPr lang="en-NZ" sz="4000" dirty="0" smtClean="0"/>
              <a:t>, n</a:t>
            </a:r>
            <a:r>
              <a:rPr lang="en-NZ" sz="4000" baseline="-25000" dirty="0" smtClean="0"/>
              <a:t>3 </a:t>
            </a:r>
            <a:r>
              <a:rPr lang="en-NZ" sz="4000" dirty="0" smtClean="0"/>
              <a:t>, … = </a:t>
            </a:r>
            <a:r>
              <a:rPr lang="en-NZ" sz="4000" b="1" dirty="0" smtClean="0"/>
              <a:t>absolute</a:t>
            </a:r>
            <a:r>
              <a:rPr lang="en-NZ" sz="4000" dirty="0" smtClean="0"/>
              <a:t> refractive index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NZ" sz="4000" baseline="-25000" dirty="0" smtClean="0"/>
              <a:t> 1</a:t>
            </a:r>
            <a:r>
              <a:rPr lang="en-NZ" sz="4000" dirty="0" smtClean="0"/>
              <a:t>n</a:t>
            </a:r>
            <a:r>
              <a:rPr lang="en-NZ" sz="4000" baseline="-25000" dirty="0" smtClean="0"/>
              <a:t>2</a:t>
            </a:r>
            <a:r>
              <a:rPr lang="en-NZ" sz="4000" dirty="0" smtClean="0"/>
              <a:t> = </a:t>
            </a:r>
            <a:r>
              <a:rPr lang="en-NZ" sz="4000" b="1" dirty="0" smtClean="0"/>
              <a:t>relative </a:t>
            </a:r>
            <a:r>
              <a:rPr lang="en-NZ" sz="4000" dirty="0" smtClean="0"/>
              <a:t>refractive index where: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NZ" sz="4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NZ" sz="4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NZ" sz="4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NZ" sz="4000" u="sng" dirty="0" smtClean="0"/>
              <a:t>Example: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NZ" sz="3600" dirty="0" smtClean="0"/>
              <a:t>If light travels from water to diamond, what would be the relative refractive index?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2956111" y="2209800"/>
          <a:ext cx="2987489" cy="2362200"/>
        </p:xfrm>
        <a:graphic>
          <a:graphicData uri="http://schemas.openxmlformats.org/presentationml/2006/ole">
            <p:oleObj spid="_x0000_s1026" name="Equation" r:id="rId3" imgW="545760" imgH="431640" progId="Equation.3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150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Equation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24</cp:revision>
  <dcterms:created xsi:type="dcterms:W3CDTF">2006-08-16T00:00:00Z</dcterms:created>
  <dcterms:modified xsi:type="dcterms:W3CDTF">2012-02-28T19:17:15Z</dcterms:modified>
</cp:coreProperties>
</file>